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7"/>
      <p:bold r:id="rId18"/>
      <p:italic r:id="rId19"/>
      <p:boldItalic r:id="rId20"/>
    </p:embeddedFont>
    <p:embeddedFont>
      <p:font typeface="Proxima Nova" panose="020B0604020202020204" charset="0"/>
      <p:regular r:id="rId21"/>
      <p:bold r:id="rId22"/>
      <p:italic r:id="rId23"/>
      <p:boldItalic r:id="rId24"/>
    </p:embeddedFont>
    <p:embeddedFont>
      <p:font typeface="Raleway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2" roundtripDataSignature="AMtx7mgLWJw3cFiqXEf2U/+8PFFtB9T8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42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29c4643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g3329c4643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7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6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26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9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" name="Google Shape;42;p2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24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351700" cy="1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</a:pPr>
            <a:r>
              <a:rPr lang="en"/>
              <a:t>Mission 4 Functions</a:t>
            </a:r>
            <a:endParaRPr/>
          </a:p>
        </p:txBody>
      </p:sp>
      <p:sp>
        <p:nvSpPr>
          <p:cNvPr id="62" name="Google Shape;62;p1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Noto Sans Symbols"/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 supplemental lesson for AP CSP</a:t>
            </a:r>
            <a:endParaRPr sz="36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Define a function</a:t>
            </a:r>
            <a:endParaRPr/>
          </a:p>
        </p:txBody>
      </p:sp>
      <p:sp>
        <p:nvSpPr>
          <p:cNvPr id="132" name="Google Shape;132;p11"/>
          <p:cNvSpPr txBox="1">
            <a:spLocks noGrp="1"/>
          </p:cNvSpPr>
          <p:nvPr>
            <p:ph type="body" idx="1"/>
          </p:nvPr>
        </p:nvSpPr>
        <p:spPr>
          <a:xfrm>
            <a:off x="369050" y="1068425"/>
            <a:ext cx="5483400" cy="37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2120">
                <a:latin typeface="Proxima Nova"/>
                <a:ea typeface="Proxima Nova"/>
                <a:cs typeface="Proxima Nova"/>
                <a:sym typeface="Proxima Nova"/>
              </a:rPr>
              <a:t>Define function for the first button press. </a:t>
            </a:r>
            <a:endParaRPr sz="212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322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2120"/>
              <a:buFont typeface="Proxima Nova"/>
              <a:buChar char="●"/>
            </a:pPr>
            <a:r>
              <a:rPr lang="en" sz="2120">
                <a:latin typeface="Proxima Nova"/>
                <a:ea typeface="Proxima Nova"/>
                <a:cs typeface="Proxima Nova"/>
                <a:sym typeface="Proxima Nova"/>
              </a:rPr>
              <a:t>Functions typically are coded near the top of the program, under imports and variables</a:t>
            </a:r>
            <a:endParaRPr sz="212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322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120"/>
              <a:buFont typeface="Proxima Nova"/>
              <a:buChar char="●"/>
            </a:pPr>
            <a:r>
              <a:rPr lang="en" sz="2120">
                <a:latin typeface="Proxima Nova"/>
                <a:ea typeface="Proxima Nova"/>
                <a:cs typeface="Proxima Nova"/>
                <a:sym typeface="Proxima Nova"/>
              </a:rPr>
              <a:t>A function definition ends with a colon (:) – you are creating a block of code</a:t>
            </a:r>
            <a:endParaRPr sz="212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322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120"/>
              <a:buFont typeface="Proxima Nova"/>
              <a:buChar char="●"/>
            </a:pPr>
            <a:r>
              <a:rPr lang="en" sz="2120">
                <a:latin typeface="Proxima Nova"/>
                <a:ea typeface="Proxima Nova"/>
                <a:cs typeface="Proxima Nova"/>
                <a:sym typeface="Proxima Nova"/>
              </a:rPr>
              <a:t>Don’t forget to indent! – the shortcut for this is to highlight the text and press TAB</a:t>
            </a:r>
            <a:endParaRPr sz="212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33" name="Google Shape;133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3975" y="102000"/>
            <a:ext cx="2322875" cy="4989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1"/>
          <p:cNvSpPr/>
          <p:nvPr/>
        </p:nvSpPr>
        <p:spPr>
          <a:xfrm>
            <a:off x="6133975" y="139475"/>
            <a:ext cx="2208900" cy="12345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11"/>
          <p:cNvCxnSpPr>
            <a:endCxn id="134" idx="1"/>
          </p:cNvCxnSpPr>
          <p:nvPr/>
        </p:nvCxnSpPr>
        <p:spPr>
          <a:xfrm rot="10800000" flipH="1">
            <a:off x="4571875" y="756725"/>
            <a:ext cx="1562100" cy="42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Define a function</a:t>
            </a:r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body" idx="1"/>
          </p:nvPr>
        </p:nvSpPr>
        <p:spPr>
          <a:xfrm>
            <a:off x="369050" y="1068425"/>
            <a:ext cx="5483400" cy="39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Your function may look like this: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Create functions for the other three button presses.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○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Each function should have a unique and descriptive name.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2" name="Google Shape;14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5975" y="606150"/>
            <a:ext cx="3058925" cy="3552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3" name="Google Shape;143;p12"/>
          <p:cNvCxnSpPr>
            <a:endCxn id="144" idx="1"/>
          </p:cNvCxnSpPr>
          <p:nvPr/>
        </p:nvCxnSpPr>
        <p:spPr>
          <a:xfrm>
            <a:off x="4547175" y="1519800"/>
            <a:ext cx="1408800" cy="805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4" name="Google Shape;144;p12"/>
          <p:cNvSpPr/>
          <p:nvPr/>
        </p:nvSpPr>
        <p:spPr>
          <a:xfrm>
            <a:off x="5955975" y="1518750"/>
            <a:ext cx="3058800" cy="1613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Call a function</a:t>
            </a:r>
            <a:endParaRPr/>
          </a:p>
        </p:txBody>
      </p:sp>
      <p:sp>
        <p:nvSpPr>
          <p:cNvPr id="150" name="Google Shape;150;p13"/>
          <p:cNvSpPr txBox="1">
            <a:spLocks noGrp="1"/>
          </p:cNvSpPr>
          <p:nvPr>
            <p:ph type="body" idx="1"/>
          </p:nvPr>
        </p:nvSpPr>
        <p:spPr>
          <a:xfrm>
            <a:off x="369050" y="1068425"/>
            <a:ext cx="5483400" cy="37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Now you have functions for each task (or button press).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Four functions for four tasks.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Is your indenting correct?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Will your code work properly now? 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Why or why not?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1" name="Google Shape;15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5550" y="243450"/>
            <a:ext cx="2274525" cy="4821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Call a function</a:t>
            </a:r>
            <a:endParaRPr/>
          </a:p>
        </p:txBody>
      </p:sp>
      <p:sp>
        <p:nvSpPr>
          <p:cNvPr id="157" name="Google Shape;157;p14"/>
          <p:cNvSpPr txBox="1">
            <a:spLocks noGrp="1"/>
          </p:cNvSpPr>
          <p:nvPr>
            <p:ph type="body" idx="1"/>
          </p:nvPr>
        </p:nvSpPr>
        <p:spPr>
          <a:xfrm>
            <a:off x="369050" y="1068425"/>
            <a:ext cx="5299500" cy="37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All of the code is in functions.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Functions have to be called for their instructions to run.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The great thing about functions is you can call them multiple times and in any order.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400"/>
              <a:buNone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Here is one example of calling functions: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8" name="Google Shape;15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978" y="622175"/>
            <a:ext cx="3191525" cy="279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4"/>
          <p:cNvSpPr/>
          <p:nvPr/>
        </p:nvSpPr>
        <p:spPr>
          <a:xfrm>
            <a:off x="5765975" y="2371225"/>
            <a:ext cx="1516800" cy="1042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Call a function</a:t>
            </a:r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466800" y="1068425"/>
            <a:ext cx="5424300" cy="38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Here are more examples. There are many possibilities! 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" sz="2200" b="1">
                <a:latin typeface="Proxima Nova"/>
                <a:ea typeface="Proxima Nova"/>
                <a:cs typeface="Proxima Nova"/>
                <a:sym typeface="Proxima Nova"/>
              </a:rPr>
              <a:t>Things to remember:</a:t>
            </a:r>
            <a:endParaRPr sz="22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Function calls go below function definitions.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A function call does not end with a colon (:)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The code in the functions will be run sequentially in the order you call them. 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66" name="Google Shape;1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1225" y="695475"/>
            <a:ext cx="2520225" cy="16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41225" y="2517441"/>
            <a:ext cx="2520225" cy="1663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 is a function?</a:t>
            </a:r>
            <a:endParaRPr/>
          </a:p>
        </p:txBody>
      </p:sp>
      <p:pic>
        <p:nvPicPr>
          <p:cNvPr id="68" name="Google Shape;6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975" y="1479625"/>
            <a:ext cx="6284751" cy="30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"/>
          <p:cNvSpPr txBox="1"/>
          <p:nvPr/>
        </p:nvSpPr>
        <p:spPr>
          <a:xfrm>
            <a:off x="311700" y="839825"/>
            <a:ext cx="8385300" cy="8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Calibri"/>
              <a:buChar char="●"/>
            </a:pPr>
            <a:r>
              <a:rPr lang="en" sz="2200" b="1" i="0" u="none" strike="noStrike" cap="none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Function:</a:t>
            </a:r>
            <a:r>
              <a:rPr lang="en" sz="2200" b="0" i="0" u="none" strike="noStrike" cap="none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2200" b="0" i="0" u="none" strike="noStrike" cap="none">
                <a:solidFill>
                  <a:srgbClr val="4D5156"/>
                </a:solidFill>
                <a:highlight>
                  <a:schemeClr val="lt1"/>
                </a:highlight>
                <a:latin typeface="Proxima Nova"/>
                <a:ea typeface="Proxima Nova"/>
                <a:cs typeface="Proxima Nova"/>
                <a:sym typeface="Proxima Nova"/>
              </a:rPr>
              <a:t>a named set of instructions that accomplishes a task</a:t>
            </a:r>
            <a:endParaRPr sz="2200" b="0" i="0" u="none" strike="noStrike" cap="non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 is a function?</a:t>
            </a:r>
            <a:endParaRPr/>
          </a:p>
        </p:txBody>
      </p:sp>
      <p:sp>
        <p:nvSpPr>
          <p:cNvPr id="75" name="Google Shape;7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b="1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Function: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>
                <a:solidFill>
                  <a:srgbClr val="4D5156"/>
                </a:solidFill>
                <a:highlight>
                  <a:srgbClr val="FFFFFF"/>
                </a:highlight>
                <a:latin typeface="Proxima Nova"/>
                <a:ea typeface="Proxima Nova"/>
                <a:cs typeface="Proxima Nova"/>
                <a:sym typeface="Proxima Nova"/>
              </a:rPr>
              <a:t>A named set of instructions that accomplishes a task.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595"/>
              <a:buNone/>
            </a:pPr>
            <a:r>
              <a:rPr lang="en" sz="2200" b="1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A function is a form of procedural abstraction.</a:t>
            </a:r>
            <a:endParaRPr sz="2200" b="1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b="1">
                <a:solidFill>
                  <a:srgbClr val="9900FF"/>
                </a:solidFill>
                <a:latin typeface="Proxima Nova"/>
                <a:ea typeface="Proxima Nova"/>
                <a:cs typeface="Proxima Nova"/>
                <a:sym typeface="Proxima Nova"/>
              </a:rPr>
              <a:t>Procedural Abstraction: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11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>
                <a:solidFill>
                  <a:srgbClr val="040C28"/>
                </a:solidFill>
                <a:latin typeface="Proxima Nova"/>
                <a:ea typeface="Proxima Nova"/>
                <a:cs typeface="Proxima Nova"/>
                <a:sym typeface="Proxima Nova"/>
              </a:rPr>
              <a:t>A technique that breaks down complex tasks into smaller, more manageable procedures. </a:t>
            </a:r>
            <a:endParaRPr>
              <a:solidFill>
                <a:srgbClr val="040C28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40C28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311700" y="332250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 function is procedural abstraction</a:t>
            </a:r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body" idx="1"/>
          </p:nvPr>
        </p:nvSpPr>
        <p:spPr>
          <a:xfrm>
            <a:off x="3563950" y="955650"/>
            <a:ext cx="5331000" cy="3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A section or block of code that accomplishes a specific task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Give the block of code a name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○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Focus on when to use the block of code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Montserrat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Call the function by name</a:t>
            </a:r>
            <a:r>
              <a:rPr lang="en" sz="2200" b="1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when you want to execute the code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The function can be called multiple times in a program</a:t>
            </a:r>
            <a:endParaRPr sz="22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2" name="Google Shape;8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9675" y="1063375"/>
            <a:ext cx="2998200" cy="115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311700" y="332250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 function is procedural abstraction</a:t>
            </a:r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1"/>
          </p:nvPr>
        </p:nvSpPr>
        <p:spPr>
          <a:xfrm>
            <a:off x="3563950" y="955650"/>
            <a:ext cx="5331000" cy="3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424242"/>
                </a:solidFill>
                <a:latin typeface="Proxima Nova"/>
                <a:ea typeface="Proxima Nova"/>
                <a:cs typeface="Proxima Nova"/>
                <a:sym typeface="Proxima Nova"/>
              </a:rPr>
              <a:t>A function may be created to </a:t>
            </a:r>
            <a:endParaRPr sz="2800">
              <a:solidFill>
                <a:srgbClr val="42424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Proxima Nova"/>
              <a:buChar char="○"/>
            </a:pPr>
            <a:r>
              <a:rPr lang="en" sz="2400">
                <a:solidFill>
                  <a:srgbClr val="424242"/>
                </a:solidFill>
                <a:latin typeface="Proxima Nova"/>
                <a:ea typeface="Proxima Nova"/>
                <a:cs typeface="Proxima Nova"/>
                <a:sym typeface="Proxima Nova"/>
              </a:rPr>
              <a:t>Break down a complex task into smaller, more manageable tasks</a:t>
            </a:r>
            <a:endParaRPr sz="2400">
              <a:solidFill>
                <a:srgbClr val="42424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Proxima Nova"/>
              <a:buChar char="○"/>
            </a:pPr>
            <a:r>
              <a:rPr lang="en" sz="2400">
                <a:solidFill>
                  <a:srgbClr val="424242"/>
                </a:solidFill>
                <a:latin typeface="Proxima Nova"/>
                <a:ea typeface="Proxima Nova"/>
                <a:cs typeface="Proxima Nova"/>
                <a:sym typeface="Proxima Nova"/>
              </a:rPr>
              <a:t>Simplify code and make it easier to read and understand</a:t>
            </a:r>
            <a:endParaRPr sz="2400">
              <a:solidFill>
                <a:srgbClr val="42424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Proxima Nova"/>
              <a:buChar char="○"/>
            </a:pPr>
            <a:r>
              <a:rPr lang="en" sz="2400">
                <a:solidFill>
                  <a:srgbClr val="424242"/>
                </a:solidFill>
                <a:latin typeface="Proxima Nova"/>
                <a:ea typeface="Proxima Nova"/>
                <a:cs typeface="Proxima Nova"/>
                <a:sym typeface="Proxima Nova"/>
              </a:rPr>
              <a:t>Eliminate duplicate code</a:t>
            </a:r>
            <a:endParaRPr sz="2400">
              <a:solidFill>
                <a:srgbClr val="42424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Proxima Nova"/>
              <a:buChar char="○"/>
            </a:pPr>
            <a:r>
              <a:rPr lang="en" sz="2400">
                <a:solidFill>
                  <a:srgbClr val="424242"/>
                </a:solidFill>
                <a:latin typeface="Proxima Nova"/>
                <a:ea typeface="Proxima Nova"/>
                <a:cs typeface="Proxima Nova"/>
                <a:sym typeface="Proxima Nova"/>
              </a:rPr>
              <a:t>Make a section of code adaptable and flexible</a:t>
            </a:r>
            <a:endParaRPr sz="2400"/>
          </a:p>
        </p:txBody>
      </p:sp>
      <p:pic>
        <p:nvPicPr>
          <p:cNvPr id="89" name="Google Shape;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0425" y="1165125"/>
            <a:ext cx="2998200" cy="115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Reminder: Functions in Python</a:t>
            </a:r>
            <a:endParaRPr/>
          </a:p>
        </p:txBody>
      </p:sp>
      <p:pic>
        <p:nvPicPr>
          <p:cNvPr id="95" name="Google Shape;9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0825" y="1068425"/>
            <a:ext cx="4669950" cy="219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0825" y="3450300"/>
            <a:ext cx="5719900" cy="12885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8"/>
          <p:cNvSpPr/>
          <p:nvPr/>
        </p:nvSpPr>
        <p:spPr>
          <a:xfrm>
            <a:off x="1995075" y="4269675"/>
            <a:ext cx="1257900" cy="251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8"/>
          <p:cNvCxnSpPr/>
          <p:nvPr/>
        </p:nvCxnSpPr>
        <p:spPr>
          <a:xfrm flipH="1">
            <a:off x="3103800" y="3803800"/>
            <a:ext cx="717600" cy="4659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9" name="Google Shape;99;p8"/>
          <p:cNvSpPr/>
          <p:nvPr/>
        </p:nvSpPr>
        <p:spPr>
          <a:xfrm>
            <a:off x="1710875" y="1713525"/>
            <a:ext cx="1730700" cy="310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8"/>
          <p:cNvCxnSpPr>
            <a:endCxn id="99" idx="0"/>
          </p:cNvCxnSpPr>
          <p:nvPr/>
        </p:nvCxnSpPr>
        <p:spPr>
          <a:xfrm flipH="1">
            <a:off x="2576225" y="1384425"/>
            <a:ext cx="676800" cy="3291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"/>
          <p:cNvSpPr txBox="1">
            <a:spLocks noGrp="1"/>
          </p:cNvSpPr>
          <p:nvPr>
            <p:ph type="title"/>
          </p:nvPr>
        </p:nvSpPr>
        <p:spPr>
          <a:xfrm>
            <a:off x="749800" y="445025"/>
            <a:ext cx="8082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Look at the Display program</a:t>
            </a:r>
            <a:endParaRPr/>
          </a:p>
        </p:txBody>
      </p:sp>
      <p:sp>
        <p:nvSpPr>
          <p:cNvPr id="106" name="Google Shape;106;p9"/>
          <p:cNvSpPr txBox="1">
            <a:spLocks noGrp="1"/>
          </p:cNvSpPr>
          <p:nvPr>
            <p:ph type="body" idx="1"/>
          </p:nvPr>
        </p:nvSpPr>
        <p:spPr>
          <a:xfrm>
            <a:off x="749801" y="1068425"/>
            <a:ext cx="4432800" cy="38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Completed in Mission 4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○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Open it if you don’t already have it in the text editor.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Can you create functions for this program?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07" name="Google Shape;10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1825" y="1068425"/>
            <a:ext cx="2573025" cy="3645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29c46432b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Look at the Display program</a:t>
            </a:r>
            <a:endParaRPr/>
          </a:p>
        </p:txBody>
      </p:sp>
      <p:sp>
        <p:nvSpPr>
          <p:cNvPr id="113" name="Google Shape;113;g3329c46432b_0_0"/>
          <p:cNvSpPr txBox="1">
            <a:spLocks noGrp="1"/>
          </p:cNvSpPr>
          <p:nvPr>
            <p:ph type="body" idx="1"/>
          </p:nvPr>
        </p:nvSpPr>
        <p:spPr>
          <a:xfrm>
            <a:off x="749808" y="1068425"/>
            <a:ext cx="5274900" cy="38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Switch to the Sandbox Mode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Save your code with a new name: </a:t>
            </a:r>
            <a:r>
              <a:rPr lang="en" sz="2200" b="1" i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Display_functions</a:t>
            </a:r>
            <a:endParaRPr sz="2200" b="1" i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Font typeface="Proxima Nova"/>
              <a:buChar char="●"/>
            </a:pPr>
            <a:r>
              <a:rPr lang="en" sz="2200">
                <a:latin typeface="Proxima Nova"/>
                <a:ea typeface="Proxima Nova"/>
                <a:cs typeface="Proxima Nova"/>
                <a:sym typeface="Proxima Nova"/>
              </a:rPr>
              <a:t>Use “Save As…”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14" name="Google Shape;114;g3329c46432b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78687" y="1068430"/>
            <a:ext cx="534867" cy="517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3329c46432b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98425" y="603750"/>
            <a:ext cx="2704475" cy="3994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Identify sections of code</a:t>
            </a:r>
            <a:endParaRPr/>
          </a:p>
        </p:txBody>
      </p:sp>
      <p:sp>
        <p:nvSpPr>
          <p:cNvPr id="121" name="Google Shape;121;p10"/>
          <p:cNvSpPr txBox="1">
            <a:spLocks noGrp="1"/>
          </p:cNvSpPr>
          <p:nvPr>
            <p:ph type="body" idx="1"/>
          </p:nvPr>
        </p:nvSpPr>
        <p:spPr>
          <a:xfrm>
            <a:off x="369050" y="1068425"/>
            <a:ext cx="4422600" cy="38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Look through your code and find sections that could be functions.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probably have four sections of your code that can be functions.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Each section is similar, but asks for a different button push and lights a different pixel.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2" name="Google Shape;122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6325" y="49700"/>
            <a:ext cx="2339800" cy="5025376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0"/>
          <p:cNvSpPr/>
          <p:nvPr/>
        </p:nvSpPr>
        <p:spPr>
          <a:xfrm>
            <a:off x="6036325" y="49700"/>
            <a:ext cx="2212800" cy="12135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6036325" y="1348450"/>
            <a:ext cx="2212800" cy="12135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0"/>
          <p:cNvSpPr/>
          <p:nvPr/>
        </p:nvSpPr>
        <p:spPr>
          <a:xfrm>
            <a:off x="6036325" y="2561950"/>
            <a:ext cx="2212800" cy="12135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6036325" y="3775450"/>
            <a:ext cx="2212800" cy="12135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On-screen Show (16:9)</PresentationFormat>
  <Paragraphs>60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Proxima Nova</vt:lpstr>
      <vt:lpstr>Calibri</vt:lpstr>
      <vt:lpstr>Raleway</vt:lpstr>
      <vt:lpstr>Noto Sans Symbols</vt:lpstr>
      <vt:lpstr>Arial</vt:lpstr>
      <vt:lpstr>Montserrat</vt:lpstr>
      <vt:lpstr>Plum</vt:lpstr>
      <vt:lpstr>Mission 4 Functions</vt:lpstr>
      <vt:lpstr>What is a function?</vt:lpstr>
      <vt:lpstr>What is a function?</vt:lpstr>
      <vt:lpstr>A function is procedural abstraction</vt:lpstr>
      <vt:lpstr>A function is procedural abstraction</vt:lpstr>
      <vt:lpstr>Reminder: Functions in Python</vt:lpstr>
      <vt:lpstr>Look at the Display program</vt:lpstr>
      <vt:lpstr>Look at the Display program</vt:lpstr>
      <vt:lpstr>Identify sections of code</vt:lpstr>
      <vt:lpstr>Define a function</vt:lpstr>
      <vt:lpstr>Define a function</vt:lpstr>
      <vt:lpstr>Call a function</vt:lpstr>
      <vt:lpstr>Call a function</vt:lpstr>
      <vt:lpstr>Call a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2025-05-07T04:43:05Z</dcterms:modified>
</cp:coreProperties>
</file>